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23" r:id="rId1"/>
  </p:sldMasterIdLst>
  <p:notesMasterIdLst>
    <p:notesMasterId r:id="rId9"/>
  </p:notesMasterIdLst>
  <p:sldIdLst>
    <p:sldId id="262" r:id="rId2"/>
    <p:sldId id="261" r:id="rId3"/>
    <p:sldId id="257" r:id="rId4"/>
    <p:sldId id="258" r:id="rId5"/>
    <p:sldId id="259" r:id="rId6"/>
    <p:sldId id="260"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B3814CD-241E-401F-A7A5-197084097A4B}">
          <p14:sldIdLst>
            <p14:sldId id="262"/>
          </p14:sldIdLst>
        </p14:section>
        <p14:section name="Untitled Section" id="{B65768CF-6205-411A-A07F-7C899BE83C29}">
          <p14:sldIdLst>
            <p14:sldId id="261"/>
            <p14:sldId id="257"/>
            <p14:sldId id="258"/>
            <p14:sldId id="259"/>
            <p14:sldId id="260"/>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79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9F5395-51F9-4FA7-B493-5B0D6CCFE44D}" type="datetimeFigureOut">
              <a:rPr lang="en-US" smtClean="0"/>
              <a:t>11/25/2020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DE8B7A-5685-4EFA-8444-B04323A32D38}" type="slidenum">
              <a:rPr lang="en-US" smtClean="0"/>
              <a:t>‹#›</a:t>
            </a:fld>
            <a:endParaRPr lang="en-US"/>
          </a:p>
        </p:txBody>
      </p:sp>
    </p:spTree>
    <p:extLst>
      <p:ext uri="{BB962C8B-B14F-4D97-AF65-F5344CB8AC3E}">
        <p14:creationId xmlns:p14="http://schemas.microsoft.com/office/powerpoint/2010/main" val="2386711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Conduct</a:t>
            </a:r>
            <a:r>
              <a:rPr lang="en-US" baseline="0" dirty="0" smtClean="0"/>
              <a:t>  decoders is a childhood or teenage disorder which is characterized by a repetitive and persistence pattern of behavior where the basic rights of others or major age appropriate norms are highly violated. Normally, children and teens have behavior related problems but when the problem is long-lasting, disrupts the family, and it violates the rights of others it is considered as a disorder </a:t>
            </a:r>
            <a:r>
              <a:rPr lang="en-US" sz="1200" dirty="0" smtClean="0">
                <a:latin typeface="Times New Roman" panose="02020603050405020304" pitchFamily="18" charset="0"/>
                <a:cs typeface="Times New Roman" panose="02020603050405020304" pitchFamily="18" charset="0"/>
              </a:rPr>
              <a:t>(</a:t>
            </a:r>
            <a:r>
              <a:rPr lang="en-US" sz="1200" dirty="0" err="1" smtClean="0">
                <a:latin typeface="Times New Roman" panose="02020603050405020304" pitchFamily="18" charset="0"/>
                <a:cs typeface="Times New Roman" panose="02020603050405020304" pitchFamily="18" charset="0"/>
              </a:rPr>
              <a:t>Fairchild,G</a:t>
            </a:r>
            <a:r>
              <a:rPr lang="en-US" sz="1200" dirty="0" smtClean="0">
                <a:latin typeface="Times New Roman" panose="02020603050405020304" pitchFamily="18" charset="0"/>
                <a:cs typeface="Times New Roman" panose="02020603050405020304" pitchFamily="18" charset="0"/>
              </a:rPr>
              <a:t> et al.2019) </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2DE8B7A-5685-4EFA-8444-B04323A32D38}" type="slidenum">
              <a:rPr lang="en-US" smtClean="0"/>
              <a:t>2</a:t>
            </a:fld>
            <a:endParaRPr lang="en-US"/>
          </a:p>
        </p:txBody>
      </p:sp>
    </p:spTree>
    <p:extLst>
      <p:ext uri="{BB962C8B-B14F-4D97-AF65-F5344CB8AC3E}">
        <p14:creationId xmlns:p14="http://schemas.microsoft.com/office/powerpoint/2010/main" val="864005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symptoms of conduct disorder vary according to the age of the child and whether the disorder</a:t>
            </a:r>
            <a:r>
              <a:rPr lang="en-US" baseline="0" dirty="0" smtClean="0"/>
              <a:t> is severe, mild or moderate. The main symptoms of conduct disorder are being aggressive, destructive, deceitful and violation of rules. This disorder also is characterized by low self esteem and irritable child. Children with this disorder are unable to recognize how their behavior hurts and affects other people and they are never guilty of their actions </a:t>
            </a:r>
            <a:r>
              <a:rPr lang="en-US" sz="1200" dirty="0" smtClean="0">
                <a:latin typeface="Times New Roman" panose="02020603050405020304" pitchFamily="18" charset="0"/>
                <a:cs typeface="Times New Roman" panose="02020603050405020304" pitchFamily="18" charset="0"/>
              </a:rPr>
              <a:t>(Fanti, K and </a:t>
            </a:r>
            <a:r>
              <a:rPr lang="en-US" sz="1200" dirty="0" err="1" smtClean="0">
                <a:latin typeface="Times New Roman" panose="02020603050405020304" pitchFamily="18" charset="0"/>
                <a:cs typeface="Times New Roman" panose="02020603050405020304" pitchFamily="18" charset="0"/>
              </a:rPr>
              <a:t>Lordos</a:t>
            </a:r>
            <a:r>
              <a:rPr lang="en-US" sz="1200" dirty="0" smtClean="0">
                <a:latin typeface="Times New Roman" panose="02020603050405020304" pitchFamily="18" charset="0"/>
                <a:cs typeface="Times New Roman" panose="02020603050405020304" pitchFamily="18" charset="0"/>
              </a:rPr>
              <a:t>, 2020).</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72DE8B7A-5685-4EFA-8444-B04323A32D38}" type="slidenum">
              <a:rPr lang="en-US" smtClean="0"/>
              <a:t>3</a:t>
            </a:fld>
            <a:endParaRPr lang="en-US"/>
          </a:p>
        </p:txBody>
      </p:sp>
    </p:spTree>
    <p:extLst>
      <p:ext uri="{BB962C8B-B14F-4D97-AF65-F5344CB8AC3E}">
        <p14:creationId xmlns:p14="http://schemas.microsoft.com/office/powerpoint/2010/main" val="2352052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US" dirty="0" smtClean="0"/>
              <a:t>Some experts believe that something like a series of traumatize experiences may</a:t>
            </a:r>
            <a:r>
              <a:rPr lang="en-US" baseline="0" dirty="0" smtClean="0"/>
              <a:t> have affected a child who has conduct disorder. However, this like genetics, environment where the child has grown in, the biological description of that child , the psychology of a child, and social development of a child may highly contribute to such disorder. Child abuse and past school failure may also contribute to this disorder </a:t>
            </a:r>
            <a:r>
              <a:rPr lang="en-US" sz="1200" dirty="0" smtClean="0">
                <a:latin typeface="Times New Roman" panose="02020603050405020304" pitchFamily="18" charset="0"/>
                <a:cs typeface="Times New Roman" panose="02020603050405020304" pitchFamily="18" charset="0"/>
              </a:rPr>
              <a:t>(Jennings, W. G.et al.2018 )</a:t>
            </a:r>
          </a:p>
          <a:p>
            <a:pPr>
              <a:lnSpc>
                <a:spcPct val="200000"/>
              </a:lnSpc>
            </a:pP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2DE8B7A-5685-4EFA-8444-B04323A32D38}" type="slidenum">
              <a:rPr lang="en-US" smtClean="0"/>
              <a:t>4</a:t>
            </a:fld>
            <a:endParaRPr lang="en-US"/>
          </a:p>
        </p:txBody>
      </p:sp>
    </p:spTree>
    <p:extLst>
      <p:ext uri="{BB962C8B-B14F-4D97-AF65-F5344CB8AC3E}">
        <p14:creationId xmlns:p14="http://schemas.microsoft.com/office/powerpoint/2010/main" val="2862008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Conduct disorder can</a:t>
            </a:r>
            <a:r>
              <a:rPr lang="en-US" baseline="0" dirty="0" smtClean="0"/>
              <a:t> be diagnosed by a child psychiatrist or a mental health doctor through talking to the child or parents and teachers of the child to understand the child's moods and attitude towards certain things. Diagnosis can also be done through performing a complete medical test </a:t>
            </a:r>
            <a:r>
              <a:rPr lang="en-US" sz="1200" dirty="0" smtClean="0">
                <a:latin typeface="Times New Roman" panose="02020603050405020304" pitchFamily="18" charset="0"/>
                <a:cs typeface="Times New Roman" panose="02020603050405020304" pitchFamily="18" charset="0"/>
              </a:rPr>
              <a:t>(Fanti, K and </a:t>
            </a:r>
            <a:r>
              <a:rPr lang="en-US" sz="1200" dirty="0" err="1" smtClean="0">
                <a:latin typeface="Times New Roman" panose="02020603050405020304" pitchFamily="18" charset="0"/>
                <a:cs typeface="Times New Roman" panose="02020603050405020304" pitchFamily="18" charset="0"/>
              </a:rPr>
              <a:t>Lordos</a:t>
            </a:r>
            <a:r>
              <a:rPr lang="en-US" sz="1200" dirty="0" smtClean="0">
                <a:latin typeface="Times New Roman" panose="02020603050405020304" pitchFamily="18" charset="0"/>
                <a:cs typeface="Times New Roman" panose="02020603050405020304" pitchFamily="18" charset="0"/>
              </a:rPr>
              <a:t>, 2020).</a:t>
            </a:r>
          </a:p>
          <a:p>
            <a:r>
              <a:rPr lang="en-US" baseline="0" dirty="0" smtClean="0"/>
              <a:t> At times the child needs a mental health testing to determine whether they suffer from conduct behavior disorder.</a:t>
            </a:r>
            <a:endParaRPr lang="en-US" dirty="0"/>
          </a:p>
        </p:txBody>
      </p:sp>
      <p:sp>
        <p:nvSpPr>
          <p:cNvPr id="4" name="Slide Number Placeholder 3"/>
          <p:cNvSpPr>
            <a:spLocks noGrp="1"/>
          </p:cNvSpPr>
          <p:nvPr>
            <p:ph type="sldNum" sz="quarter" idx="10"/>
          </p:nvPr>
        </p:nvSpPr>
        <p:spPr/>
        <p:txBody>
          <a:bodyPr/>
          <a:lstStyle/>
          <a:p>
            <a:fld id="{72DE8B7A-5685-4EFA-8444-B04323A32D38}" type="slidenum">
              <a:rPr lang="en-US" smtClean="0"/>
              <a:t>5</a:t>
            </a:fld>
            <a:endParaRPr lang="en-US"/>
          </a:p>
        </p:txBody>
      </p:sp>
    </p:spTree>
    <p:extLst>
      <p:ext uri="{BB962C8B-B14F-4D97-AF65-F5344CB8AC3E}">
        <p14:creationId xmlns:p14="http://schemas.microsoft.com/office/powerpoint/2010/main" val="3671113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child with this behavior may need to undergo a cognitive-behavior therapy. This will help the child learn how to handle</a:t>
            </a:r>
            <a:r>
              <a:rPr lang="en-US" baseline="0" dirty="0" smtClean="0"/>
              <a:t> stress, communicate and solve problems better. The child may also need family therapy to help make changes in the family and improve family interactions and communication skills. The child needs to be introduced to a peer group to help develop better social and interpersonal skills.  Medication may also be used incase of symptoms like ADHD </a:t>
            </a:r>
            <a:r>
              <a:rPr lang="en-US" sz="1200" dirty="0" smtClean="0">
                <a:latin typeface="Times New Roman" panose="02020603050405020304" pitchFamily="18" charset="0"/>
                <a:cs typeface="Times New Roman" panose="02020603050405020304" pitchFamily="18" charset="0"/>
              </a:rPr>
              <a:t>(</a:t>
            </a:r>
            <a:r>
              <a:rPr lang="en-US" sz="1200" dirty="0" err="1" smtClean="0">
                <a:latin typeface="Times New Roman" panose="02020603050405020304" pitchFamily="18" charset="0"/>
                <a:cs typeface="Times New Roman" panose="02020603050405020304" pitchFamily="18" charset="0"/>
              </a:rPr>
              <a:t>Staniford</a:t>
            </a:r>
            <a:r>
              <a:rPr lang="en-US" sz="1200" dirty="0" smtClean="0">
                <a:latin typeface="Times New Roman" panose="02020603050405020304" pitchFamily="18" charset="0"/>
                <a:cs typeface="Times New Roman" panose="02020603050405020304" pitchFamily="18" charset="0"/>
              </a:rPr>
              <a:t>, J. A et al.2020)</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72DE8B7A-5685-4EFA-8444-B04323A32D38}" type="slidenum">
              <a:rPr lang="en-US" smtClean="0"/>
              <a:t>6</a:t>
            </a:fld>
            <a:endParaRPr lang="en-US"/>
          </a:p>
        </p:txBody>
      </p:sp>
    </p:spTree>
    <p:extLst>
      <p:ext uri="{BB962C8B-B14F-4D97-AF65-F5344CB8AC3E}">
        <p14:creationId xmlns:p14="http://schemas.microsoft.com/office/powerpoint/2010/main" val="1096856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00838F1-61D0-40F5-B3D1-9084AA465CD8}"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1266294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00838F1-61D0-40F5-B3D1-9084AA465CD8}"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2996386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00838F1-61D0-40F5-B3D1-9084AA465CD8}"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2082725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00838F1-61D0-40F5-B3D1-9084AA465CD8}"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2497726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00838F1-61D0-40F5-B3D1-9084AA465CD8}" type="datetimeFigureOut">
              <a:rPr lang="en-US" smtClean="0"/>
              <a:t>11/25/2020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439283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00838F1-61D0-40F5-B3D1-9084AA465CD8}" type="datetimeFigureOut">
              <a:rPr lang="en-US" smtClean="0"/>
              <a:t>11/25/2020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3713938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0838F1-61D0-40F5-B3D1-9084AA465CD8}" type="datetimeFigureOut">
              <a:rPr lang="en-US" smtClean="0"/>
              <a:t>11/25/2020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416567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00838F1-61D0-40F5-B3D1-9084AA465CD8}"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2694036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00838F1-61D0-40F5-B3D1-9084AA465CD8}"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1118801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00838F1-61D0-40F5-B3D1-9084AA465CD8}"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3638958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00838F1-61D0-40F5-B3D1-9084AA465CD8}"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2DA04-CB49-46BB-8D2A-042A0BF81B6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90533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00838F1-61D0-40F5-B3D1-9084AA465CD8}"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3174462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00838F1-61D0-40F5-B3D1-9084AA465CD8}"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2DA04-CB49-46BB-8D2A-042A0BF81B6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69474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00838F1-61D0-40F5-B3D1-9084AA465CD8}"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1928938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00838F1-61D0-40F5-B3D1-9084AA465CD8}"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234006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00838F1-61D0-40F5-B3D1-9084AA465CD8}"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2DA04-CB49-46BB-8D2A-042A0BF81B62}" type="slidenum">
              <a:rPr lang="en-US" smtClean="0"/>
              <a:t>‹#›</a:t>
            </a:fld>
            <a:endParaRPr lang="en-US"/>
          </a:p>
        </p:txBody>
      </p:sp>
    </p:spTree>
    <p:extLst>
      <p:ext uri="{BB962C8B-B14F-4D97-AF65-F5344CB8AC3E}">
        <p14:creationId xmlns:p14="http://schemas.microsoft.com/office/powerpoint/2010/main" val="2613646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0838F1-61D0-40F5-B3D1-9084AA465CD8}" type="datetimeFigureOut">
              <a:rPr lang="en-US" smtClean="0"/>
              <a:t>11/25/2020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F42DA04-CB49-46BB-8D2A-042A0BF81B62}" type="slidenum">
              <a:rPr lang="en-US" smtClean="0"/>
              <a:t>‹#›</a:t>
            </a:fld>
            <a:endParaRPr lang="en-US"/>
          </a:p>
        </p:txBody>
      </p:sp>
    </p:spTree>
    <p:extLst>
      <p:ext uri="{BB962C8B-B14F-4D97-AF65-F5344CB8AC3E}">
        <p14:creationId xmlns:p14="http://schemas.microsoft.com/office/powerpoint/2010/main" val="3012338705"/>
      </p:ext>
    </p:extLst>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2" r:id="rId9"/>
    <p:sldLayoutId id="2147484133" r:id="rId10"/>
    <p:sldLayoutId id="2147484134" r:id="rId11"/>
    <p:sldLayoutId id="2147484135" r:id="rId12"/>
    <p:sldLayoutId id="2147484136" r:id="rId13"/>
    <p:sldLayoutId id="2147484137" r:id="rId14"/>
    <p:sldLayoutId id="2147484138" r:id="rId15"/>
    <p:sldLayoutId id="214748413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07067" y="1554480"/>
            <a:ext cx="8391312" cy="1234440"/>
          </a:xfrm>
        </p:spPr>
        <p:txBody>
          <a:bodyPr/>
          <a:lstStyle/>
          <a:p>
            <a:r>
              <a:rPr lang="en-US" sz="8000" dirty="0" smtClean="0">
                <a:solidFill>
                  <a:schemeClr val="tx1"/>
                </a:solidFill>
                <a:latin typeface="Times New Roman" panose="02020603050405020304" pitchFamily="18" charset="0"/>
                <a:cs typeface="Times New Roman" panose="02020603050405020304" pitchFamily="18" charset="0"/>
              </a:rPr>
              <a:t>Conduct Disorder</a:t>
            </a:r>
            <a:endParaRPr lang="en-US" sz="8000" dirty="0">
              <a:solidFill>
                <a:schemeClr val="tx1"/>
              </a:solidFill>
              <a:latin typeface="Times New Roman" panose="02020603050405020304" pitchFamily="18" charset="0"/>
              <a:cs typeface="Times New Roman" panose="02020603050405020304" pitchFamily="18" charset="0"/>
            </a:endParaRPr>
          </a:p>
        </p:txBody>
      </p:sp>
      <p:sp>
        <p:nvSpPr>
          <p:cNvPr id="5" name="Subtitle 4"/>
          <p:cNvSpPr>
            <a:spLocks noGrp="1"/>
          </p:cNvSpPr>
          <p:nvPr>
            <p:ph type="subTitle" idx="1"/>
          </p:nvPr>
        </p:nvSpPr>
        <p:spPr>
          <a:xfrm>
            <a:off x="1507066" y="3108961"/>
            <a:ext cx="8391313" cy="2537459"/>
          </a:xfrm>
        </p:spPr>
        <p:txBody>
          <a:bodyPr>
            <a:normAutofit/>
          </a:bodyPr>
          <a:lstStyle/>
          <a:p>
            <a:pPr algn="ctr"/>
            <a:r>
              <a:rPr lang="en-US" sz="2400" dirty="0" smtClean="0">
                <a:solidFill>
                  <a:schemeClr val="tx1"/>
                </a:solidFill>
                <a:latin typeface="Times New Roman" panose="02020603050405020304" pitchFamily="18" charset="0"/>
                <a:cs typeface="Times New Roman" panose="02020603050405020304" pitchFamily="18" charset="0"/>
              </a:rPr>
              <a:t>Author </a:t>
            </a:r>
            <a:endParaRPr lang="en-US" sz="2400" dirty="0">
              <a:solidFill>
                <a:schemeClr val="tx1"/>
              </a:solidFill>
              <a:latin typeface="Times New Roman" panose="02020603050405020304" pitchFamily="18" charset="0"/>
              <a:cs typeface="Times New Roman" panose="02020603050405020304" pitchFamily="18" charset="0"/>
            </a:endParaRPr>
          </a:p>
          <a:p>
            <a:pPr algn="ctr"/>
            <a:r>
              <a:rPr lang="en-US" sz="2400" dirty="0" smtClean="0">
                <a:solidFill>
                  <a:schemeClr val="tx1"/>
                </a:solidFill>
                <a:latin typeface="Times New Roman" panose="02020603050405020304" pitchFamily="18" charset="0"/>
                <a:cs typeface="Times New Roman" panose="02020603050405020304" pitchFamily="18" charset="0"/>
              </a:rPr>
              <a:t>Institutional Affiliation</a:t>
            </a:r>
          </a:p>
          <a:p>
            <a:pPr algn="ctr"/>
            <a:r>
              <a:rPr lang="en-US" sz="2400" dirty="0" smtClean="0">
                <a:solidFill>
                  <a:schemeClr val="tx1"/>
                </a:solidFill>
                <a:latin typeface="Times New Roman" panose="02020603050405020304" pitchFamily="18" charset="0"/>
                <a:cs typeface="Times New Roman" panose="02020603050405020304" pitchFamily="18" charset="0"/>
              </a:rPr>
              <a:t>Course </a:t>
            </a:r>
            <a:endParaRPr lang="en-US" sz="2400" dirty="0">
              <a:solidFill>
                <a:schemeClr val="tx1"/>
              </a:solidFill>
              <a:latin typeface="Times New Roman" panose="02020603050405020304" pitchFamily="18" charset="0"/>
              <a:cs typeface="Times New Roman" panose="02020603050405020304" pitchFamily="18" charset="0"/>
            </a:endParaRPr>
          </a:p>
          <a:p>
            <a:pPr algn="ctr"/>
            <a:r>
              <a:rPr lang="en-US" sz="2400" dirty="0" smtClean="0">
                <a:solidFill>
                  <a:schemeClr val="tx1"/>
                </a:solidFill>
                <a:latin typeface="Times New Roman" panose="02020603050405020304" pitchFamily="18" charset="0"/>
                <a:cs typeface="Times New Roman" panose="02020603050405020304" pitchFamily="18" charset="0"/>
              </a:rPr>
              <a:t>Instructor </a:t>
            </a:r>
            <a:endParaRPr lang="en-US" sz="2400" dirty="0">
              <a:solidFill>
                <a:schemeClr val="tx1"/>
              </a:solidFill>
              <a:latin typeface="Times New Roman" panose="02020603050405020304" pitchFamily="18" charset="0"/>
              <a:cs typeface="Times New Roman" panose="02020603050405020304" pitchFamily="18" charset="0"/>
            </a:endParaRPr>
          </a:p>
          <a:p>
            <a:pPr algn="ctr"/>
            <a:r>
              <a:rPr lang="en-US" sz="2400" dirty="0" smtClean="0">
                <a:solidFill>
                  <a:schemeClr val="tx1"/>
                </a:solidFill>
                <a:latin typeface="Times New Roman" panose="02020603050405020304" pitchFamily="18" charset="0"/>
                <a:cs typeface="Times New Roman" panose="02020603050405020304" pitchFamily="18" charset="0"/>
              </a:rPr>
              <a:t>Date  </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45513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6049"/>
          </a:xfrm>
        </p:spPr>
        <p:txBody>
          <a:bodyPr>
            <a:normAutofit/>
          </a:bodyPr>
          <a:lstStyle/>
          <a:p>
            <a:pPr algn="ctr"/>
            <a:r>
              <a:rPr lang="en-US" sz="4000" dirty="0" smtClean="0">
                <a:solidFill>
                  <a:schemeClr val="tx1"/>
                </a:solidFill>
              </a:rPr>
              <a:t>Conduct Disorder</a:t>
            </a:r>
            <a:endParaRPr lang="en-US" sz="4000" dirty="0">
              <a:solidFill>
                <a:schemeClr val="tx1"/>
              </a:solidFill>
            </a:endParaRPr>
          </a:p>
        </p:txBody>
      </p:sp>
      <p:sp>
        <p:nvSpPr>
          <p:cNvPr id="3" name="Content Placeholder 2"/>
          <p:cNvSpPr>
            <a:spLocks noGrp="1"/>
          </p:cNvSpPr>
          <p:nvPr>
            <p:ph idx="1"/>
          </p:nvPr>
        </p:nvSpPr>
        <p:spPr>
          <a:xfrm>
            <a:off x="677334" y="1515649"/>
            <a:ext cx="8596668" cy="4525713"/>
          </a:xfrm>
        </p:spPr>
        <p:txBody>
          <a:bodyPr>
            <a:noAutofit/>
          </a:bodyPr>
          <a:lstStyle/>
          <a:p>
            <a:r>
              <a:rPr lang="en-US" sz="3200" dirty="0" smtClean="0">
                <a:latin typeface="Times New Roman" panose="02020603050405020304" pitchFamily="18" charset="0"/>
                <a:cs typeface="Times New Roman" panose="02020603050405020304" pitchFamily="18" charset="0"/>
              </a:rPr>
              <a:t>This is a serious behavioral and emotional disorder that mostly occur during childhood (</a:t>
            </a:r>
            <a:r>
              <a:rPr lang="en-US" sz="3200" dirty="0" smtClean="0">
                <a:latin typeface="Times New Roman" panose="02020603050405020304" pitchFamily="18" charset="0"/>
                <a:cs typeface="Times New Roman" panose="02020603050405020304" pitchFamily="18" charset="0"/>
              </a:rPr>
              <a:t>Fairchild </a:t>
            </a:r>
            <a:r>
              <a:rPr lang="en-US" sz="3200" dirty="0" smtClean="0">
                <a:latin typeface="Times New Roman" panose="02020603050405020304" pitchFamily="18" charset="0"/>
                <a:cs typeface="Times New Roman" panose="02020603050405020304" pitchFamily="18" charset="0"/>
              </a:rPr>
              <a:t>et al</a:t>
            </a:r>
            <a:r>
              <a:rPr lang="en-US" sz="3200" dirty="0" smtClean="0">
                <a:latin typeface="Times New Roman" panose="02020603050405020304" pitchFamily="18" charset="0"/>
                <a:cs typeface="Times New Roman" panose="02020603050405020304" pitchFamily="18" charset="0"/>
              </a:rPr>
              <a:t>., 2019</a:t>
            </a:r>
            <a:r>
              <a:rPr lang="en-US" sz="3200" dirty="0" smtClean="0">
                <a:latin typeface="Times New Roman" panose="02020603050405020304" pitchFamily="18" charset="0"/>
                <a:cs typeface="Times New Roman" panose="02020603050405020304" pitchFamily="18" charset="0"/>
              </a:rPr>
              <a:t>) </a:t>
            </a:r>
          </a:p>
          <a:p>
            <a:r>
              <a:rPr lang="en-US" sz="3200" dirty="0" smtClean="0">
                <a:latin typeface="Times New Roman" panose="02020603050405020304" pitchFamily="18" charset="0"/>
                <a:cs typeface="Times New Roman" panose="02020603050405020304" pitchFamily="18" charset="0"/>
              </a:rPr>
              <a:t>When a child has this disorder displays pattern of disruptive and violent behavior and have problems with following rules.</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76660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99160"/>
          </a:xfrm>
        </p:spPr>
        <p:txBody>
          <a:bodyPr>
            <a:normAutofit/>
          </a:bodyPr>
          <a:lstStyle/>
          <a:p>
            <a:pPr algn="ctr"/>
            <a:r>
              <a:rPr lang="en-US" sz="4000" dirty="0" smtClean="0">
                <a:solidFill>
                  <a:schemeClr val="tx1"/>
                </a:solidFill>
              </a:rPr>
              <a:t>Symptoms </a:t>
            </a:r>
            <a:endParaRPr lang="en-US" sz="4000" dirty="0">
              <a:solidFill>
                <a:schemeClr val="tx1"/>
              </a:solidFill>
            </a:endParaRPr>
          </a:p>
        </p:txBody>
      </p:sp>
      <p:sp>
        <p:nvSpPr>
          <p:cNvPr id="3" name="Content Placeholder 2"/>
          <p:cNvSpPr>
            <a:spLocks noGrp="1"/>
          </p:cNvSpPr>
          <p:nvPr>
            <p:ph idx="1"/>
          </p:nvPr>
        </p:nvSpPr>
        <p:spPr>
          <a:xfrm>
            <a:off x="411480" y="1508760"/>
            <a:ext cx="11091543" cy="5052061"/>
          </a:xfrm>
        </p:spPr>
        <p:txBody>
          <a:bodyPr>
            <a:noAutofit/>
          </a:bodyPr>
          <a:lstStyle/>
          <a:p>
            <a:r>
              <a:rPr lang="en-US" sz="3200" dirty="0" smtClean="0">
                <a:latin typeface="Times New Roman" panose="02020603050405020304" pitchFamily="18" charset="0"/>
                <a:cs typeface="Times New Roman" panose="02020603050405020304" pitchFamily="18" charset="0"/>
              </a:rPr>
              <a:t>Aggressive behavior- this may include beating and bullying other children or </a:t>
            </a:r>
            <a:r>
              <a:rPr lang="en-US" sz="3200" dirty="0">
                <a:latin typeface="Times New Roman" panose="02020603050405020304" pitchFamily="18" charset="0"/>
                <a:cs typeface="Times New Roman" panose="02020603050405020304" pitchFamily="18" charset="0"/>
              </a:rPr>
              <a:t>animal </a:t>
            </a:r>
            <a:r>
              <a:rPr lang="en-US" sz="3200" dirty="0" smtClean="0">
                <a:latin typeface="Times New Roman" panose="02020603050405020304" pitchFamily="18" charset="0"/>
                <a:cs typeface="Times New Roman" panose="02020603050405020304" pitchFamily="18" charset="0"/>
              </a:rPr>
              <a:t>(</a:t>
            </a:r>
            <a:r>
              <a:rPr lang="en-US" sz="3200" dirty="0" smtClean="0">
                <a:latin typeface="Times New Roman" panose="02020603050405020304" pitchFamily="18" charset="0"/>
                <a:cs typeface="Times New Roman" panose="02020603050405020304" pitchFamily="18" charset="0"/>
              </a:rPr>
              <a:t>Fanti &amp; </a:t>
            </a:r>
            <a:r>
              <a:rPr lang="en-US" sz="3200" dirty="0" err="1" smtClean="0">
                <a:latin typeface="Times New Roman" panose="02020603050405020304" pitchFamily="18" charset="0"/>
                <a:cs typeface="Times New Roman" panose="02020603050405020304" pitchFamily="18" charset="0"/>
              </a:rPr>
              <a:t>Lordos</a:t>
            </a:r>
            <a:r>
              <a:rPr lang="en-US" sz="3200" dirty="0" smtClean="0">
                <a:latin typeface="Times New Roman" panose="02020603050405020304" pitchFamily="18" charset="0"/>
                <a:cs typeface="Times New Roman" panose="02020603050405020304" pitchFamily="18" charset="0"/>
              </a:rPr>
              <a:t>, 2020)</a:t>
            </a:r>
          </a:p>
          <a:p>
            <a:r>
              <a:rPr lang="en-US" sz="3200" dirty="0" smtClean="0">
                <a:latin typeface="Times New Roman" panose="02020603050405020304" pitchFamily="18" charset="0"/>
                <a:cs typeface="Times New Roman" panose="02020603050405020304" pitchFamily="18" charset="0"/>
              </a:rPr>
              <a:t>Destructive behavior- this may involve intentional destruction of property </a:t>
            </a:r>
          </a:p>
          <a:p>
            <a:r>
              <a:rPr lang="en-US" sz="3200" dirty="0" smtClean="0">
                <a:latin typeface="Times New Roman" panose="02020603050405020304" pitchFamily="18" charset="0"/>
                <a:cs typeface="Times New Roman" panose="02020603050405020304" pitchFamily="18" charset="0"/>
              </a:rPr>
              <a:t>Deceitful behavior- repeated lying or shoplifting</a:t>
            </a:r>
          </a:p>
          <a:p>
            <a:r>
              <a:rPr lang="en-US" sz="3200" dirty="0" smtClean="0">
                <a:latin typeface="Times New Roman" panose="02020603050405020304" pitchFamily="18" charset="0"/>
                <a:cs typeface="Times New Roman" panose="02020603050405020304" pitchFamily="18" charset="0"/>
              </a:rPr>
              <a:t>Violation of rules- going against the accepted rules of the </a:t>
            </a:r>
            <a:r>
              <a:rPr lang="en-US" sz="3200" dirty="0" smtClean="0">
                <a:latin typeface="Times New Roman" panose="02020603050405020304" pitchFamily="18" charset="0"/>
                <a:cs typeface="Times New Roman" panose="02020603050405020304" pitchFamily="18" charset="0"/>
              </a:rPr>
              <a:t>society(Fanti &amp; </a:t>
            </a:r>
            <a:r>
              <a:rPr lang="en-US" sz="3200" dirty="0" err="1">
                <a:latin typeface="Times New Roman" panose="02020603050405020304" pitchFamily="18" charset="0"/>
                <a:cs typeface="Times New Roman" panose="02020603050405020304" pitchFamily="18" charset="0"/>
              </a:rPr>
              <a:t>Lordos</a:t>
            </a:r>
            <a:r>
              <a:rPr lang="en-US" sz="3200" dirty="0">
                <a:latin typeface="Times New Roman" panose="02020603050405020304" pitchFamily="18" charset="0"/>
                <a:cs typeface="Times New Roman" panose="02020603050405020304" pitchFamily="18" charset="0"/>
              </a:rPr>
              <a:t>, 2020</a:t>
            </a:r>
            <a:r>
              <a:rPr lang="en-US"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a:p>
            <a:endParaRPr lang="en-US" sz="3200" dirty="0" smtClean="0">
              <a:latin typeface="Times New Roman" panose="02020603050405020304" pitchFamily="18" charset="0"/>
              <a:cs typeface="Times New Roman" panose="02020603050405020304" pitchFamily="18" charset="0"/>
            </a:endParaRPr>
          </a:p>
          <a:p>
            <a:endParaRPr lang="en-US" sz="3200" dirty="0"/>
          </a:p>
        </p:txBody>
      </p:sp>
    </p:spTree>
    <p:extLst>
      <p:ext uri="{BB962C8B-B14F-4D97-AF65-F5344CB8AC3E}">
        <p14:creationId xmlns:p14="http://schemas.microsoft.com/office/powerpoint/2010/main" val="678129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6301"/>
          </a:xfrm>
        </p:spPr>
        <p:txBody>
          <a:bodyPr>
            <a:normAutofit/>
          </a:bodyPr>
          <a:lstStyle/>
          <a:p>
            <a:pPr algn="ctr"/>
            <a:r>
              <a:rPr lang="en-US" sz="4000" dirty="0" smtClean="0">
                <a:solidFill>
                  <a:schemeClr val="tx1"/>
                </a:solidFill>
              </a:rPr>
              <a:t>Causes of </a:t>
            </a:r>
            <a:r>
              <a:rPr lang="en-US" sz="4000" dirty="0" smtClean="0">
                <a:solidFill>
                  <a:schemeClr val="tx1"/>
                </a:solidFill>
              </a:rPr>
              <a:t>Conduct Disorder</a:t>
            </a:r>
            <a:endParaRPr lang="en-US" sz="4000" dirty="0">
              <a:solidFill>
                <a:schemeClr val="tx1"/>
              </a:solidFill>
            </a:endParaRPr>
          </a:p>
        </p:txBody>
      </p:sp>
      <p:sp>
        <p:nvSpPr>
          <p:cNvPr id="3" name="Content Placeholder 2"/>
          <p:cNvSpPr>
            <a:spLocks noGrp="1"/>
          </p:cNvSpPr>
          <p:nvPr>
            <p:ph idx="1"/>
          </p:nvPr>
        </p:nvSpPr>
        <p:spPr>
          <a:xfrm>
            <a:off x="677334" y="1485901"/>
            <a:ext cx="9769373" cy="5015107"/>
          </a:xfrm>
        </p:spPr>
        <p:txBody>
          <a:bodyPr>
            <a:noAutofit/>
          </a:bodyPr>
          <a:lstStyle/>
          <a:p>
            <a:r>
              <a:rPr lang="en-US" sz="2400" dirty="0" smtClean="0">
                <a:latin typeface="Times New Roman" panose="02020603050405020304" pitchFamily="18" charset="0"/>
                <a:cs typeface="Times New Roman" panose="02020603050405020304" pitchFamily="18" charset="0"/>
              </a:rPr>
              <a:t>Biological –this disorder maybe caused by defects or injuries of certain areas of the </a:t>
            </a:r>
            <a:r>
              <a:rPr lang="en-US" sz="2400" dirty="0">
                <a:latin typeface="Times New Roman" panose="02020603050405020304" pitchFamily="18" charset="0"/>
                <a:cs typeface="Times New Roman" panose="02020603050405020304" pitchFamily="18" charset="0"/>
              </a:rPr>
              <a:t>brain </a:t>
            </a:r>
            <a:r>
              <a:rPr lang="en-US" sz="2400" dirty="0" smtClean="0">
                <a:latin typeface="Times New Roman" panose="02020603050405020304" pitchFamily="18" charset="0"/>
                <a:cs typeface="Times New Roman" panose="02020603050405020304" pitchFamily="18" charset="0"/>
              </a:rPr>
              <a:t>(Jennings</a:t>
            </a:r>
            <a:r>
              <a:rPr lang="en-US" sz="2400" dirty="0">
                <a:latin typeface="Times New Roman" panose="02020603050405020304" pitchFamily="18" charset="0"/>
                <a:cs typeface="Times New Roman" panose="02020603050405020304" pitchFamily="18" charset="0"/>
              </a:rPr>
              <a:t>, W. </a:t>
            </a:r>
            <a:r>
              <a:rPr lang="en-US" sz="2400" dirty="0" smtClean="0">
                <a:latin typeface="Times New Roman" panose="02020603050405020304" pitchFamily="18" charset="0"/>
                <a:cs typeface="Times New Roman" panose="02020603050405020304" pitchFamily="18" charset="0"/>
              </a:rPr>
              <a:t>G.et al.2018 </a:t>
            </a:r>
            <a:r>
              <a:rPr lang="en-US" sz="2400" dirty="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Genetics – when a child is from a family with mental illness like mood disorders and anxiety disorders may have conduct disorder. </a:t>
            </a:r>
          </a:p>
          <a:p>
            <a:r>
              <a:rPr lang="en-US" sz="2400" dirty="0" smtClean="0">
                <a:latin typeface="Times New Roman" panose="02020603050405020304" pitchFamily="18" charset="0"/>
                <a:cs typeface="Times New Roman" panose="02020603050405020304" pitchFamily="18" charset="0"/>
              </a:rPr>
              <a:t>Environmental – this like childhood abuse and a dysfunctional family may contribute to this disorder. </a:t>
            </a:r>
          </a:p>
          <a:p>
            <a:r>
              <a:rPr lang="en-US" sz="2400" dirty="0" smtClean="0">
                <a:latin typeface="Times New Roman" panose="02020603050405020304" pitchFamily="18" charset="0"/>
                <a:cs typeface="Times New Roman" panose="02020603050405020304" pitchFamily="18" charset="0"/>
              </a:rPr>
              <a:t>Psychological – it can be associated with moral awareness like lack of guilt and deficits in cognitive processing. </a:t>
            </a:r>
          </a:p>
          <a:p>
            <a:r>
              <a:rPr lang="en-US" sz="2400" dirty="0" smtClean="0">
                <a:latin typeface="Times New Roman" panose="02020603050405020304" pitchFamily="18" charset="0"/>
                <a:cs typeface="Times New Roman" panose="02020603050405020304" pitchFamily="18" charset="0"/>
              </a:rPr>
              <a:t>Social – when a child is not accepted by their peers may develop conduct disorder.</a:t>
            </a:r>
          </a:p>
          <a:p>
            <a:endParaRPr lang="en-US" sz="2800" dirty="0"/>
          </a:p>
        </p:txBody>
      </p:sp>
    </p:spTree>
    <p:extLst>
      <p:ext uri="{BB962C8B-B14F-4D97-AF65-F5344CB8AC3E}">
        <p14:creationId xmlns:p14="http://schemas.microsoft.com/office/powerpoint/2010/main" val="3434306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3441"/>
          </a:xfrm>
        </p:spPr>
        <p:txBody>
          <a:bodyPr>
            <a:normAutofit/>
          </a:bodyPr>
          <a:lstStyle/>
          <a:p>
            <a:pPr algn="ctr"/>
            <a:r>
              <a:rPr lang="en-US" sz="4000" dirty="0" smtClean="0">
                <a:solidFill>
                  <a:schemeClr val="tx1"/>
                </a:solidFill>
              </a:rPr>
              <a:t>Diagnosing Conduct Disorder</a:t>
            </a:r>
            <a:endParaRPr lang="en-US" sz="4000" dirty="0">
              <a:solidFill>
                <a:schemeClr val="tx1"/>
              </a:solidFill>
            </a:endParaRPr>
          </a:p>
        </p:txBody>
      </p:sp>
      <p:sp>
        <p:nvSpPr>
          <p:cNvPr id="3" name="Content Placeholder 2"/>
          <p:cNvSpPr>
            <a:spLocks noGrp="1"/>
          </p:cNvSpPr>
          <p:nvPr>
            <p:ph idx="1"/>
          </p:nvPr>
        </p:nvSpPr>
        <p:spPr>
          <a:xfrm>
            <a:off x="677333" y="1463040"/>
            <a:ext cx="9819477" cy="4975337"/>
          </a:xfrm>
        </p:spPr>
        <p:txBody>
          <a:bodyPr>
            <a:noAutofit/>
          </a:bodyPr>
          <a:lstStyle/>
          <a:p>
            <a:r>
              <a:rPr lang="en-US" sz="2800" dirty="0" smtClean="0">
                <a:latin typeface="Times New Roman" panose="02020603050405020304" pitchFamily="18" charset="0"/>
                <a:cs typeface="Times New Roman" panose="02020603050405020304" pitchFamily="18" charset="0"/>
              </a:rPr>
              <a:t>Performing complete medical and psychiatric </a:t>
            </a:r>
            <a:r>
              <a:rPr lang="en-US" sz="2800" dirty="0">
                <a:latin typeface="Times New Roman" panose="02020603050405020304" pitchFamily="18" charset="0"/>
                <a:cs typeface="Times New Roman" panose="02020603050405020304" pitchFamily="18" charset="0"/>
              </a:rPr>
              <a:t>histories </a:t>
            </a:r>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Taubner</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et al</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2019).</a:t>
            </a:r>
          </a:p>
          <a:p>
            <a:r>
              <a:rPr lang="en-US" sz="2800" dirty="0" smtClean="0">
                <a:latin typeface="Times New Roman" panose="02020603050405020304" pitchFamily="18" charset="0"/>
                <a:cs typeface="Times New Roman" panose="02020603050405020304" pitchFamily="18" charset="0"/>
              </a:rPr>
              <a:t>A physical exam and laboratory like blood tests and neuroimaging studies. </a:t>
            </a:r>
          </a:p>
          <a:p>
            <a:r>
              <a:rPr lang="en-US" sz="2800" dirty="0" smtClean="0">
                <a:latin typeface="Times New Roman" panose="02020603050405020304" pitchFamily="18" charset="0"/>
                <a:cs typeface="Times New Roman" panose="02020603050405020304" pitchFamily="18" charset="0"/>
              </a:rPr>
              <a:t>Looking for the signs of the disorders that often occur along with </a:t>
            </a:r>
            <a:r>
              <a:rPr lang="en-US" sz="2800" dirty="0" err="1" smtClean="0">
                <a:latin typeface="Times New Roman" panose="02020603050405020304" pitchFamily="18" charset="0"/>
                <a:cs typeface="Times New Roman" panose="02020603050405020304" pitchFamily="18" charset="0"/>
              </a:rPr>
              <a:t>ir</a:t>
            </a:r>
            <a:r>
              <a:rPr lang="en-US" sz="2800" dirty="0" smtClean="0">
                <a:latin typeface="Times New Roman" panose="02020603050405020304" pitchFamily="18" charset="0"/>
                <a:cs typeface="Times New Roman" panose="02020603050405020304" pitchFamily="18" charset="0"/>
              </a:rPr>
              <a:t> like anxiety and depression. </a:t>
            </a:r>
          </a:p>
          <a:p>
            <a:r>
              <a:rPr lang="en-US" sz="2800" dirty="0" smtClean="0">
                <a:latin typeface="Times New Roman" panose="02020603050405020304" pitchFamily="18" charset="0"/>
                <a:cs typeface="Times New Roman" panose="02020603050405020304" pitchFamily="18" charset="0"/>
              </a:rPr>
              <a:t>Conducting a designed interview with the child and assessment tools to evaluate the child's attitude and behavior.</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25874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2001"/>
          </a:xfrm>
        </p:spPr>
        <p:txBody>
          <a:bodyPr>
            <a:normAutofit/>
          </a:bodyPr>
          <a:lstStyle/>
          <a:p>
            <a:pPr algn="ctr"/>
            <a:r>
              <a:rPr lang="en-US" sz="4000" dirty="0" smtClean="0">
                <a:solidFill>
                  <a:schemeClr val="tx1"/>
                </a:solidFill>
              </a:rPr>
              <a:t>Treating Conduct Disorder</a:t>
            </a:r>
            <a:endParaRPr lang="en-US" sz="4000" dirty="0">
              <a:solidFill>
                <a:schemeClr val="tx1"/>
              </a:solidFill>
            </a:endParaRPr>
          </a:p>
        </p:txBody>
      </p:sp>
      <p:sp>
        <p:nvSpPr>
          <p:cNvPr id="3" name="Content Placeholder 2"/>
          <p:cNvSpPr>
            <a:spLocks noGrp="1"/>
          </p:cNvSpPr>
          <p:nvPr>
            <p:ph idx="1"/>
          </p:nvPr>
        </p:nvSpPr>
        <p:spPr>
          <a:xfrm>
            <a:off x="677334" y="1371601"/>
            <a:ext cx="8596668" cy="3187873"/>
          </a:xfrm>
        </p:spPr>
        <p:txBody>
          <a:bodyPr>
            <a:noAutofit/>
          </a:bodyPr>
          <a:lstStyle/>
          <a:p>
            <a:r>
              <a:rPr lang="en-US" sz="2800" dirty="0" smtClean="0">
                <a:latin typeface="Times New Roman" panose="02020603050405020304" pitchFamily="18" charset="0"/>
                <a:cs typeface="Times New Roman" panose="02020603050405020304" pitchFamily="18" charset="0"/>
              </a:rPr>
              <a:t>Psychotherapy – this is counselling which is aimed at helping the child learn to express and control anger in a more appropriate </a:t>
            </a:r>
            <a:r>
              <a:rPr lang="en-US" sz="2800" dirty="0">
                <a:latin typeface="Times New Roman" panose="02020603050405020304" pitchFamily="18" charset="0"/>
                <a:cs typeface="Times New Roman" panose="02020603050405020304" pitchFamily="18" charset="0"/>
              </a:rPr>
              <a:t>way </a:t>
            </a:r>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Staniford</a:t>
            </a:r>
            <a:r>
              <a:rPr lang="en-US" sz="2800" dirty="0">
                <a:latin typeface="Times New Roman" panose="02020603050405020304" pitchFamily="18" charset="0"/>
                <a:cs typeface="Times New Roman" panose="02020603050405020304" pitchFamily="18" charset="0"/>
              </a:rPr>
              <a:t>, J. </a:t>
            </a:r>
            <a:r>
              <a:rPr lang="en-US" sz="2800" dirty="0" smtClean="0">
                <a:latin typeface="Times New Roman" panose="02020603050405020304" pitchFamily="18" charset="0"/>
                <a:cs typeface="Times New Roman" panose="02020603050405020304" pitchFamily="18" charset="0"/>
              </a:rPr>
              <a:t>A et al.2020)</a:t>
            </a: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Medication –some various drugs can be used to treat some of its distressing symptoms like impulsivity, aggression and dysregulated mood. </a:t>
            </a:r>
          </a:p>
        </p:txBody>
      </p:sp>
    </p:spTree>
    <p:extLst>
      <p:ext uri="{BB962C8B-B14F-4D97-AF65-F5344CB8AC3E}">
        <p14:creationId xmlns:p14="http://schemas.microsoft.com/office/powerpoint/2010/main" val="26562440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433" y="250520"/>
            <a:ext cx="8523984" cy="851769"/>
          </a:xfrm>
        </p:spPr>
        <p:txBody>
          <a:bodyPr>
            <a:normAutofit/>
          </a:bodyPr>
          <a:lstStyle/>
          <a:p>
            <a:pPr algn="ctr"/>
            <a:r>
              <a:rPr lang="en-US" sz="4000" b="1" dirty="0" smtClean="0">
                <a:solidFill>
                  <a:schemeClr val="tx1"/>
                </a:solidFill>
              </a:rPr>
              <a:t>References </a:t>
            </a:r>
            <a:endParaRPr lang="en-US" sz="4000" b="1" dirty="0">
              <a:solidFill>
                <a:schemeClr val="tx1"/>
              </a:solidFill>
            </a:endParaRPr>
          </a:p>
        </p:txBody>
      </p:sp>
      <p:sp>
        <p:nvSpPr>
          <p:cNvPr id="3" name="Content Placeholder 2"/>
          <p:cNvSpPr>
            <a:spLocks noGrp="1"/>
          </p:cNvSpPr>
          <p:nvPr>
            <p:ph idx="1"/>
          </p:nvPr>
        </p:nvSpPr>
        <p:spPr>
          <a:xfrm>
            <a:off x="371084" y="1192478"/>
            <a:ext cx="10964971" cy="5321055"/>
          </a:xfrm>
        </p:spPr>
        <p:txBody>
          <a:bodyPr>
            <a:noAutofit/>
          </a:bodyPr>
          <a:lstStyle/>
          <a:p>
            <a:pPr marL="514350" indent="-514350"/>
            <a:r>
              <a:rPr lang="en-US" sz="2400" dirty="0">
                <a:solidFill>
                  <a:schemeClr val="tx1"/>
                </a:solidFill>
                <a:latin typeface="Times New Roman" panose="02020603050405020304" pitchFamily="18" charset="0"/>
                <a:cs typeface="Times New Roman" panose="02020603050405020304" pitchFamily="18" charset="0"/>
              </a:rPr>
              <a:t>Fairchild, G., Hawes, D. J., Frick, P. J., Copeland, W. E., </a:t>
            </a:r>
            <a:r>
              <a:rPr lang="en-US" sz="2400" dirty="0" err="1">
                <a:solidFill>
                  <a:schemeClr val="tx1"/>
                </a:solidFill>
                <a:latin typeface="Times New Roman" panose="02020603050405020304" pitchFamily="18" charset="0"/>
                <a:cs typeface="Times New Roman" panose="02020603050405020304" pitchFamily="18" charset="0"/>
              </a:rPr>
              <a:t>Odgers</a:t>
            </a:r>
            <a:r>
              <a:rPr lang="en-US" sz="2400" dirty="0">
                <a:solidFill>
                  <a:schemeClr val="tx1"/>
                </a:solidFill>
                <a:latin typeface="Times New Roman" panose="02020603050405020304" pitchFamily="18" charset="0"/>
                <a:cs typeface="Times New Roman" panose="02020603050405020304" pitchFamily="18" charset="0"/>
              </a:rPr>
              <a:t>, C. L., Franke, B., ... &amp; De Brito, S. A. (2019). Conduct disorder. </a:t>
            </a:r>
            <a:r>
              <a:rPr lang="en-US" sz="2400" i="1" dirty="0">
                <a:solidFill>
                  <a:schemeClr val="tx1"/>
                </a:solidFill>
                <a:latin typeface="Times New Roman" panose="02020603050405020304" pitchFamily="18" charset="0"/>
                <a:cs typeface="Times New Roman" panose="02020603050405020304" pitchFamily="18" charset="0"/>
              </a:rPr>
              <a:t>Nature Reviews Disease Primers</a:t>
            </a:r>
            <a:r>
              <a:rPr lang="en-US" sz="2400" dirty="0">
                <a:solidFill>
                  <a:schemeClr val="tx1"/>
                </a:solidFill>
                <a:latin typeface="Times New Roman" panose="02020603050405020304" pitchFamily="18" charset="0"/>
                <a:cs typeface="Times New Roman" panose="02020603050405020304" pitchFamily="18" charset="0"/>
              </a:rPr>
              <a:t>, </a:t>
            </a:r>
            <a:r>
              <a:rPr lang="en-US" sz="2400" i="1" dirty="0">
                <a:solidFill>
                  <a:schemeClr val="tx1"/>
                </a:solidFill>
                <a:latin typeface="Times New Roman" panose="02020603050405020304" pitchFamily="18" charset="0"/>
                <a:cs typeface="Times New Roman" panose="02020603050405020304" pitchFamily="18" charset="0"/>
              </a:rPr>
              <a:t>5</a:t>
            </a:r>
            <a:r>
              <a:rPr lang="en-US" sz="2400" dirty="0">
                <a:solidFill>
                  <a:schemeClr val="tx1"/>
                </a:solidFill>
                <a:latin typeface="Times New Roman" panose="02020603050405020304" pitchFamily="18" charset="0"/>
                <a:cs typeface="Times New Roman" panose="02020603050405020304" pitchFamily="18" charset="0"/>
              </a:rPr>
              <a:t>(1), 1-25</a:t>
            </a:r>
            <a:r>
              <a:rPr lang="en-US" sz="2400" dirty="0" smtClean="0">
                <a:solidFill>
                  <a:schemeClr val="tx1"/>
                </a:solidFill>
                <a:latin typeface="Times New Roman" panose="02020603050405020304" pitchFamily="18" charset="0"/>
                <a:cs typeface="Times New Roman" panose="02020603050405020304" pitchFamily="18" charset="0"/>
              </a:rPr>
              <a:t>.</a:t>
            </a:r>
          </a:p>
          <a:p>
            <a:pPr marL="514350" indent="-514350"/>
            <a:r>
              <a:rPr lang="en-US" sz="2400" dirty="0">
                <a:solidFill>
                  <a:schemeClr val="tx1"/>
                </a:solidFill>
                <a:latin typeface="Times New Roman" panose="02020603050405020304" pitchFamily="18" charset="0"/>
                <a:cs typeface="Times New Roman" panose="02020603050405020304" pitchFamily="18" charset="0"/>
              </a:rPr>
              <a:t>Fanti, K. A., &amp; </a:t>
            </a:r>
            <a:r>
              <a:rPr lang="en-US" sz="2400" dirty="0" err="1">
                <a:solidFill>
                  <a:schemeClr val="tx1"/>
                </a:solidFill>
                <a:latin typeface="Times New Roman" panose="02020603050405020304" pitchFamily="18" charset="0"/>
                <a:cs typeface="Times New Roman" panose="02020603050405020304" pitchFamily="18" charset="0"/>
              </a:rPr>
              <a:t>Lordos</a:t>
            </a:r>
            <a:r>
              <a:rPr lang="en-US" sz="2400" dirty="0">
                <a:solidFill>
                  <a:schemeClr val="tx1"/>
                </a:solidFill>
                <a:latin typeface="Times New Roman" panose="02020603050405020304" pitchFamily="18" charset="0"/>
                <a:cs typeface="Times New Roman" panose="02020603050405020304" pitchFamily="18" charset="0"/>
              </a:rPr>
              <a:t>, A. (2020). Age patterns in psychopathic traits from age 9 to age 20: Testing unique associations with conduct disorder symptoms. </a:t>
            </a:r>
            <a:r>
              <a:rPr lang="en-US" sz="2400" i="1" dirty="0">
                <a:solidFill>
                  <a:schemeClr val="tx1"/>
                </a:solidFill>
                <a:latin typeface="Times New Roman" panose="02020603050405020304" pitchFamily="18" charset="0"/>
                <a:cs typeface="Times New Roman" panose="02020603050405020304" pitchFamily="18" charset="0"/>
              </a:rPr>
              <a:t>Current Psychology</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smtClean="0">
                <a:solidFill>
                  <a:schemeClr val="tx1"/>
                </a:solidFill>
                <a:latin typeface="Times New Roman" panose="02020603050405020304" pitchFamily="18" charset="0"/>
                <a:cs typeface="Times New Roman" panose="02020603050405020304" pitchFamily="18" charset="0"/>
              </a:rPr>
              <a:t>1-12</a:t>
            </a:r>
          </a:p>
          <a:p>
            <a:pPr marL="514350" indent="-514350"/>
            <a:r>
              <a:rPr lang="en-US" sz="2400" dirty="0">
                <a:solidFill>
                  <a:schemeClr val="tx1"/>
                </a:solidFill>
                <a:latin typeface="Times New Roman" panose="02020603050405020304" pitchFamily="18" charset="0"/>
                <a:cs typeface="Times New Roman" panose="02020603050405020304" pitchFamily="18" charset="0"/>
              </a:rPr>
              <a:t>Jennings, W. G., Perez, N. M., &amp; </a:t>
            </a:r>
            <a:r>
              <a:rPr lang="en-US" sz="2400" dirty="0" err="1">
                <a:solidFill>
                  <a:schemeClr val="tx1"/>
                </a:solidFill>
                <a:latin typeface="Times New Roman" panose="02020603050405020304" pitchFamily="18" charset="0"/>
                <a:cs typeface="Times New Roman" panose="02020603050405020304" pitchFamily="18" charset="0"/>
              </a:rPr>
              <a:t>Reingle</a:t>
            </a:r>
            <a:r>
              <a:rPr lang="en-US" sz="2400" dirty="0">
                <a:solidFill>
                  <a:schemeClr val="tx1"/>
                </a:solidFill>
                <a:latin typeface="Times New Roman" panose="02020603050405020304" pitchFamily="18" charset="0"/>
                <a:cs typeface="Times New Roman" panose="02020603050405020304" pitchFamily="18" charset="0"/>
              </a:rPr>
              <a:t> Gonzalez, J. M. (2018). Conduct disorder and neighborhood effects. </a:t>
            </a:r>
            <a:r>
              <a:rPr lang="en-US" sz="2400" i="1" dirty="0">
                <a:solidFill>
                  <a:schemeClr val="tx1"/>
                </a:solidFill>
                <a:latin typeface="Times New Roman" panose="02020603050405020304" pitchFamily="18" charset="0"/>
                <a:cs typeface="Times New Roman" panose="02020603050405020304" pitchFamily="18" charset="0"/>
              </a:rPr>
              <a:t>Annual review of clinical psychology</a:t>
            </a:r>
            <a:r>
              <a:rPr lang="en-US" sz="2400" dirty="0">
                <a:solidFill>
                  <a:schemeClr val="tx1"/>
                </a:solidFill>
                <a:latin typeface="Times New Roman" panose="02020603050405020304" pitchFamily="18" charset="0"/>
                <a:cs typeface="Times New Roman" panose="02020603050405020304" pitchFamily="18" charset="0"/>
              </a:rPr>
              <a:t>, </a:t>
            </a:r>
            <a:r>
              <a:rPr lang="en-US" sz="2400" i="1" dirty="0">
                <a:solidFill>
                  <a:schemeClr val="tx1"/>
                </a:solidFill>
                <a:latin typeface="Times New Roman" panose="02020603050405020304" pitchFamily="18" charset="0"/>
                <a:cs typeface="Times New Roman" panose="02020603050405020304" pitchFamily="18" charset="0"/>
              </a:rPr>
              <a:t>14</a:t>
            </a:r>
            <a:r>
              <a:rPr lang="en-US" sz="2400" dirty="0">
                <a:solidFill>
                  <a:schemeClr val="tx1"/>
                </a:solidFill>
                <a:latin typeface="Times New Roman" panose="02020603050405020304" pitchFamily="18" charset="0"/>
                <a:cs typeface="Times New Roman" panose="02020603050405020304" pitchFamily="18" charset="0"/>
              </a:rPr>
              <a:t>, 317-341</a:t>
            </a:r>
            <a:r>
              <a:rPr lang="en-US" sz="2400" dirty="0" smtClean="0">
                <a:solidFill>
                  <a:schemeClr val="tx1"/>
                </a:solidFill>
                <a:latin typeface="Times New Roman" panose="02020603050405020304" pitchFamily="18" charset="0"/>
                <a:cs typeface="Times New Roman" panose="02020603050405020304" pitchFamily="18" charset="0"/>
              </a:rPr>
              <a:t>.</a:t>
            </a:r>
          </a:p>
          <a:p>
            <a:pPr marL="514350" indent="-514350"/>
            <a:r>
              <a:rPr lang="en-US" sz="2400" dirty="0" err="1">
                <a:solidFill>
                  <a:schemeClr val="tx1"/>
                </a:solidFill>
                <a:latin typeface="Times New Roman" panose="02020603050405020304" pitchFamily="18" charset="0"/>
                <a:cs typeface="Times New Roman" panose="02020603050405020304" pitchFamily="18" charset="0"/>
              </a:rPr>
              <a:t>Staniford</a:t>
            </a:r>
            <a:r>
              <a:rPr lang="en-US" sz="2400" dirty="0">
                <a:solidFill>
                  <a:schemeClr val="tx1"/>
                </a:solidFill>
                <a:latin typeface="Times New Roman" panose="02020603050405020304" pitchFamily="18" charset="0"/>
                <a:cs typeface="Times New Roman" panose="02020603050405020304" pitchFamily="18" charset="0"/>
              </a:rPr>
              <a:t>, J. A., &amp; Lister, M. (2020). An Interpretative Phenomenological Analysis exploring how psychiatrists </a:t>
            </a:r>
            <a:r>
              <a:rPr lang="en-US" sz="2400" dirty="0" err="1">
                <a:solidFill>
                  <a:schemeClr val="tx1"/>
                </a:solidFill>
                <a:latin typeface="Times New Roman" panose="02020603050405020304" pitchFamily="18" charset="0"/>
                <a:cs typeface="Times New Roman" panose="02020603050405020304" pitchFamily="18" charset="0"/>
              </a:rPr>
              <a:t>conceptualise</a:t>
            </a:r>
            <a:r>
              <a:rPr lang="en-US" sz="2400" dirty="0">
                <a:solidFill>
                  <a:schemeClr val="tx1"/>
                </a:solidFill>
                <a:latin typeface="Times New Roman" panose="02020603050405020304" pitchFamily="18" charset="0"/>
                <a:cs typeface="Times New Roman" panose="02020603050405020304" pitchFamily="18" charset="0"/>
              </a:rPr>
              <a:t> conduct disorder and experience making the diagnosis. </a:t>
            </a:r>
            <a:r>
              <a:rPr lang="en-US" sz="2400" i="1" dirty="0">
                <a:solidFill>
                  <a:schemeClr val="tx1"/>
                </a:solidFill>
                <a:latin typeface="Times New Roman" panose="02020603050405020304" pitchFamily="18" charset="0"/>
                <a:cs typeface="Times New Roman" panose="02020603050405020304" pitchFamily="18" charset="0"/>
              </a:rPr>
              <a:t>Clinical Child Psychology and Psychiatry</a:t>
            </a:r>
            <a:r>
              <a:rPr lang="en-US" sz="2400" dirty="0">
                <a:solidFill>
                  <a:schemeClr val="tx1"/>
                </a:solidFill>
                <a:latin typeface="Times New Roman" panose="02020603050405020304" pitchFamily="18" charset="0"/>
                <a:cs typeface="Times New Roman" panose="02020603050405020304" pitchFamily="18" charset="0"/>
              </a:rPr>
              <a:t>, 1359104520964519</a:t>
            </a:r>
            <a:r>
              <a:rPr lang="en-US" sz="2400" dirty="0" smtClean="0">
                <a:solidFill>
                  <a:schemeClr val="tx1"/>
                </a:solidFill>
                <a:latin typeface="Times New Roman" panose="02020603050405020304" pitchFamily="18" charset="0"/>
                <a:cs typeface="Times New Roman" panose="02020603050405020304" pitchFamily="18" charset="0"/>
              </a:rPr>
              <a:t>.</a:t>
            </a:r>
          </a:p>
          <a:p>
            <a:pPr marL="514350" indent="-514350"/>
            <a:r>
              <a:rPr lang="en-US" sz="2400" dirty="0" err="1">
                <a:solidFill>
                  <a:schemeClr val="tx1"/>
                </a:solidFill>
                <a:latin typeface="Times New Roman" panose="02020603050405020304" pitchFamily="18" charset="0"/>
                <a:cs typeface="Times New Roman" panose="02020603050405020304" pitchFamily="18" charset="0"/>
              </a:rPr>
              <a:t>Taubner</a:t>
            </a:r>
            <a:r>
              <a:rPr lang="en-US" sz="2400" dirty="0">
                <a:solidFill>
                  <a:schemeClr val="tx1"/>
                </a:solidFill>
                <a:latin typeface="Times New Roman" panose="02020603050405020304" pitchFamily="18" charset="0"/>
                <a:cs typeface="Times New Roman" panose="02020603050405020304" pitchFamily="18" charset="0"/>
              </a:rPr>
              <a:t>, S., </a:t>
            </a:r>
            <a:r>
              <a:rPr lang="en-US" sz="2400" dirty="0" err="1">
                <a:solidFill>
                  <a:schemeClr val="tx1"/>
                </a:solidFill>
                <a:latin typeface="Times New Roman" panose="02020603050405020304" pitchFamily="18" charset="0"/>
                <a:cs typeface="Times New Roman" panose="02020603050405020304" pitchFamily="18" charset="0"/>
              </a:rPr>
              <a:t>Gablonski</a:t>
            </a:r>
            <a:r>
              <a:rPr lang="en-US" sz="2400" dirty="0">
                <a:solidFill>
                  <a:schemeClr val="tx1"/>
                </a:solidFill>
                <a:latin typeface="Times New Roman" panose="02020603050405020304" pitchFamily="18" charset="0"/>
                <a:cs typeface="Times New Roman" panose="02020603050405020304" pitchFamily="18" charset="0"/>
              </a:rPr>
              <a:t>, T. C., &amp; </a:t>
            </a:r>
            <a:r>
              <a:rPr lang="en-US" sz="2400" dirty="0" err="1">
                <a:solidFill>
                  <a:schemeClr val="tx1"/>
                </a:solidFill>
                <a:latin typeface="Times New Roman" panose="02020603050405020304" pitchFamily="18" charset="0"/>
                <a:cs typeface="Times New Roman" panose="02020603050405020304" pitchFamily="18" charset="0"/>
              </a:rPr>
              <a:t>Fonagy</a:t>
            </a:r>
            <a:r>
              <a:rPr lang="en-US" sz="2400" dirty="0">
                <a:solidFill>
                  <a:schemeClr val="tx1"/>
                </a:solidFill>
                <a:latin typeface="Times New Roman" panose="02020603050405020304" pitchFamily="18" charset="0"/>
                <a:cs typeface="Times New Roman" panose="02020603050405020304" pitchFamily="18" charset="0"/>
              </a:rPr>
              <a:t>, P. (2019). Conduct disorder. </a:t>
            </a:r>
            <a:r>
              <a:rPr lang="en-US" sz="2400" i="1" dirty="0">
                <a:solidFill>
                  <a:schemeClr val="tx1"/>
                </a:solidFill>
                <a:latin typeface="Times New Roman" panose="02020603050405020304" pitchFamily="18" charset="0"/>
                <a:cs typeface="Times New Roman" panose="02020603050405020304" pitchFamily="18" charset="0"/>
              </a:rPr>
              <a:t>Handbook of </a:t>
            </a:r>
            <a:r>
              <a:rPr lang="en-US" sz="2400" i="1" dirty="0" err="1">
                <a:solidFill>
                  <a:schemeClr val="tx1"/>
                </a:solidFill>
                <a:latin typeface="Times New Roman" panose="02020603050405020304" pitchFamily="18" charset="0"/>
                <a:cs typeface="Times New Roman" panose="02020603050405020304" pitchFamily="18" charset="0"/>
              </a:rPr>
              <a:t>Mentalizing</a:t>
            </a:r>
            <a:r>
              <a:rPr lang="en-US" sz="2400" i="1" dirty="0">
                <a:solidFill>
                  <a:schemeClr val="tx1"/>
                </a:solidFill>
                <a:latin typeface="Times New Roman" panose="02020603050405020304" pitchFamily="18" charset="0"/>
                <a:cs typeface="Times New Roman" panose="02020603050405020304" pitchFamily="18" charset="0"/>
              </a:rPr>
              <a:t> in Mental Health Practice</a:t>
            </a:r>
            <a:r>
              <a:rPr lang="en-US" sz="2400" dirty="0">
                <a:solidFill>
                  <a:schemeClr val="tx1"/>
                </a:solidFill>
                <a:latin typeface="Times New Roman" panose="02020603050405020304" pitchFamily="18" charset="0"/>
                <a:cs typeface="Times New Roman" panose="02020603050405020304" pitchFamily="18" charset="0"/>
              </a:rPr>
              <a:t>, 301</a:t>
            </a:r>
            <a:r>
              <a:rPr lang="en-US" sz="2400" dirty="0" smtClean="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0824799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TM02900688[[fn=Facet]]</Template>
  <TotalTime>212</TotalTime>
  <Words>790</Words>
  <Application>Microsoft Office PowerPoint</Application>
  <PresentationFormat>Widescreen</PresentationFormat>
  <Paragraphs>48</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Conduct Disorder</vt:lpstr>
      <vt:lpstr>Conduct Disorder</vt:lpstr>
      <vt:lpstr>Symptoms </vt:lpstr>
      <vt:lpstr>Causes of Conduct Disorder</vt:lpstr>
      <vt:lpstr>Diagnosing Conduct Disorder</vt:lpstr>
      <vt:lpstr>Treating Conduct Disorder</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there is serious behavioral and emotional disorder which occurs during childhood known  as conduct disorder.  When a  child displays a pattern of disruptive and violent behavior and have an issue when it comes to following instuctions is s</dc:title>
  <dc:creator>Windows User</dc:creator>
  <cp:lastModifiedBy>Windows User</cp:lastModifiedBy>
  <cp:revision>40</cp:revision>
  <dcterms:created xsi:type="dcterms:W3CDTF">2020-11-25T06:46:04Z</dcterms:created>
  <dcterms:modified xsi:type="dcterms:W3CDTF">2020-11-25T11:23:13Z</dcterms:modified>
</cp:coreProperties>
</file>